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</p:sldIdLst>
  <p:sldSz cx="9906000" cy="6858000" type="A4"/>
  <p:notesSz cx="7099300" cy="10234613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3776">
          <p15:clr>
            <a:srgbClr val="A4A3A4"/>
          </p15:clr>
        </p15:guide>
        <p15:guide id="2" orient="horz" pos="3833">
          <p15:clr>
            <a:srgbClr val="A4A3A4"/>
          </p15:clr>
        </p15:guide>
        <p15:guide id="3" orient="horz" pos="2387">
          <p15:clr>
            <a:srgbClr val="A4A3A4"/>
          </p15:clr>
        </p15:guide>
        <p15:guide id="4" orient="horz" pos="998">
          <p15:clr>
            <a:srgbClr val="A4A3A4"/>
          </p15:clr>
        </p15:guide>
        <p15:guide id="5" orient="horz" pos="2982">
          <p15:clr>
            <a:srgbClr val="A4A3A4"/>
          </p15:clr>
        </p15:guide>
        <p15:guide id="6" pos="3120">
          <p15:clr>
            <a:srgbClr val="A4A3A4"/>
          </p15:clr>
        </p15:guide>
        <p15:guide id="7" pos="8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382" autoAdjust="0"/>
    <p:restoredTop sz="94660"/>
  </p:normalViewPr>
  <p:slideViewPr>
    <p:cSldViewPr showGuides="1">
      <p:cViewPr varScale="1">
        <p:scale>
          <a:sx n="73" d="100"/>
          <a:sy n="73" d="100"/>
        </p:scale>
        <p:origin x="1416" y="60"/>
      </p:cViewPr>
      <p:guideLst>
        <p:guide orient="horz" pos="3776"/>
        <p:guide orient="horz" pos="3833"/>
        <p:guide orient="horz" pos="2387"/>
        <p:guide orient="horz" pos="998"/>
        <p:guide orient="horz" pos="2982"/>
        <p:guide pos="3120"/>
        <p:guide pos="87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45005" cy="450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12939952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28883270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7181850" y="274638"/>
            <a:ext cx="2228850" cy="5851525"/>
          </a:xfrm>
          <a:prstGeom prst="rect">
            <a:avLst/>
          </a:prstGeo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95300" y="274638"/>
            <a:ext cx="653415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27875065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18443971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8768573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953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50292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39169681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13206793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17417662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6251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20779485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4170404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31" name="Group 7"/>
          <p:cNvGrpSpPr>
            <a:grpSpLocks/>
          </p:cNvGrpSpPr>
          <p:nvPr userDrawn="1"/>
        </p:nvGrpSpPr>
        <p:grpSpPr bwMode="auto">
          <a:xfrm>
            <a:off x="0" y="0"/>
            <a:ext cx="9906000" cy="6858000"/>
            <a:chOff x="0" y="0"/>
            <a:chExt cx="6240" cy="4320"/>
          </a:xfrm>
        </p:grpSpPr>
        <p:sp>
          <p:nvSpPr>
            <p:cNvPr id="1032" name="AutoShape 8"/>
            <p:cNvSpPr>
              <a:spLocks noChangeArrowheads="1"/>
            </p:cNvSpPr>
            <p:nvPr userDrawn="1"/>
          </p:nvSpPr>
          <p:spPr bwMode="auto">
            <a:xfrm>
              <a:off x="0" y="2304"/>
              <a:ext cx="2928" cy="2016"/>
            </a:xfrm>
            <a:prstGeom prst="rtTriangle">
              <a:avLst/>
            </a:prstGeom>
            <a:gradFill rotWithShape="0">
              <a:gsLst>
                <a:gs pos="0">
                  <a:srgbClr val="FF0000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1033" name="AutoShape 9"/>
            <p:cNvSpPr>
              <a:spLocks noChangeArrowheads="1"/>
            </p:cNvSpPr>
            <p:nvPr userDrawn="1"/>
          </p:nvSpPr>
          <p:spPr bwMode="auto">
            <a:xfrm flipH="1" flipV="1">
              <a:off x="912" y="0"/>
              <a:ext cx="5328" cy="3670"/>
            </a:xfrm>
            <a:prstGeom prst="rtTriangle">
              <a:avLst/>
            </a:prstGeom>
            <a:gradFill rotWithShape="0">
              <a:gsLst>
                <a:gs pos="0">
                  <a:srgbClr val="FFFFFF"/>
                </a:gs>
                <a:gs pos="100000">
                  <a:srgbClr val="FF0000"/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2.png"/><Relationship Id="rId7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10" Type="http://schemas.openxmlformats.org/officeDocument/2006/relationships/image" Target="../media/image8.gif"/><Relationship Id="rId4" Type="http://schemas.microsoft.com/office/2007/relationships/hdphoto" Target="../media/hdphoto1.wdp"/><Relationship Id="rId9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1.png"/><Relationship Id="rId4" Type="http://schemas.openxmlformats.org/officeDocument/2006/relationships/hyperlink" Target="mailto:turnier@sgmk.de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hyperlink" Target="mailto:turnier@sgmk.de" TargetMode="Externa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E:\_Handball\_Sportfest\_2014\sparkassenlogo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6799" y="2559600"/>
            <a:ext cx="1904400" cy="6456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98205" y="830365"/>
            <a:ext cx="1905000" cy="933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372938">
            <a:off x="8058150" y="4489450"/>
            <a:ext cx="1752600" cy="963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0" y="166688"/>
            <a:ext cx="990600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de-DE" sz="3600" i="1" dirty="0">
                <a:latin typeface="Arial Black" pitchFamily="34" charset="0"/>
              </a:rPr>
              <a:t>Handballfest bei der HSG Kuppenheim</a:t>
            </a:r>
          </a:p>
          <a:p>
            <a:pPr algn="ctr"/>
            <a:r>
              <a:rPr lang="de-DE" sz="3600" i="1" dirty="0">
                <a:latin typeface="Arial Black" pitchFamily="34" charset="0"/>
              </a:rPr>
              <a:t>5.7.-8.7.2019</a:t>
            </a:r>
          </a:p>
        </p:txBody>
      </p:sp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131425" y="4483720"/>
            <a:ext cx="3581400" cy="23457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tIns="82800">
            <a:spAutoFit/>
          </a:bodyPr>
          <a:lstStyle/>
          <a:p>
            <a:r>
              <a:rPr lang="de-DE" sz="1200" b="1" dirty="0"/>
              <a:t>Alle Spiele auf</a:t>
            </a:r>
          </a:p>
          <a:p>
            <a:r>
              <a:rPr lang="de-DE" sz="1200" b="1" dirty="0"/>
              <a:t>Rasen, Zelten auf</a:t>
            </a:r>
          </a:p>
          <a:p>
            <a:r>
              <a:rPr lang="de-DE" sz="1200" b="1" dirty="0"/>
              <a:t>dem Sportgelände </a:t>
            </a:r>
          </a:p>
          <a:p>
            <a:endParaRPr lang="de-DE" sz="1200" b="1" dirty="0"/>
          </a:p>
          <a:p>
            <a:r>
              <a:rPr lang="de-DE" sz="1200" b="1" dirty="0"/>
              <a:t>auf Wunsch Frühstück am</a:t>
            </a:r>
          </a:p>
          <a:p>
            <a:r>
              <a:rPr lang="de-DE" sz="1200" b="1" dirty="0"/>
              <a:t>Samstag und Sonntag</a:t>
            </a:r>
          </a:p>
          <a:p>
            <a:endParaRPr lang="de-DE" sz="1200" b="1" dirty="0"/>
          </a:p>
          <a:p>
            <a:r>
              <a:rPr lang="de-DE" sz="1200" b="1" dirty="0"/>
              <a:t>ermäßigter Schwimmbadeintritt</a:t>
            </a:r>
          </a:p>
          <a:p>
            <a:r>
              <a:rPr lang="de-DE" sz="1200" b="1" dirty="0"/>
              <a:t>alle Veranstaltungen freier Eintritt</a:t>
            </a:r>
          </a:p>
          <a:p>
            <a:endParaRPr lang="de-DE" sz="1200" b="1" dirty="0"/>
          </a:p>
          <a:p>
            <a:r>
              <a:rPr lang="de-DE" sz="1200" b="1" dirty="0"/>
              <a:t>Preise für den Verein mit den meisten Teams und für den mit der weitesten Anreise</a:t>
            </a:r>
          </a:p>
        </p:txBody>
      </p:sp>
      <p:sp>
        <p:nvSpPr>
          <p:cNvPr id="3078" name="Rectangle 6"/>
          <p:cNvSpPr>
            <a:spLocks noChangeArrowheads="1"/>
          </p:cNvSpPr>
          <p:nvPr/>
        </p:nvSpPr>
        <p:spPr bwMode="auto">
          <a:xfrm>
            <a:off x="4648200" y="6203049"/>
            <a:ext cx="487680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de-DE" sz="1200" b="1" dirty="0"/>
              <a:t>Alle Turniere im festen Zeitfenster dadurch geringe Wartezeiten</a:t>
            </a:r>
          </a:p>
          <a:p>
            <a:r>
              <a:rPr lang="de-DE" sz="1200" b="1" dirty="0"/>
              <a:t>Zeltplätze für Jugendmannschaften in ruhigerer Lage vorhanden</a:t>
            </a:r>
            <a:br>
              <a:rPr lang="de-DE" sz="1200" b="1" dirty="0"/>
            </a:br>
            <a:r>
              <a:rPr lang="de-DE" sz="1200" b="1" dirty="0"/>
              <a:t>Abholdienst für Bahnfahrer (Anmeldung erforderlich)</a:t>
            </a:r>
          </a:p>
        </p:txBody>
      </p:sp>
      <p:sp>
        <p:nvSpPr>
          <p:cNvPr id="3081" name="Text Box 9"/>
          <p:cNvSpPr txBox="1">
            <a:spLocks noChangeArrowheads="1"/>
          </p:cNvSpPr>
          <p:nvPr/>
        </p:nvSpPr>
        <p:spPr bwMode="auto">
          <a:xfrm>
            <a:off x="8094927" y="3981672"/>
            <a:ext cx="1676400" cy="5298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tIns="82800">
            <a:spAutoFit/>
          </a:bodyPr>
          <a:lstStyle/>
          <a:p>
            <a:r>
              <a:rPr lang="de-DE" sz="1400" b="1" dirty="0"/>
              <a:t>   Montag </a:t>
            </a:r>
            <a:r>
              <a:rPr lang="de-DE" sz="1200" dirty="0"/>
              <a:t>Festausklang</a:t>
            </a:r>
            <a:endParaRPr lang="de-DE" sz="1200" b="1" dirty="0"/>
          </a:p>
        </p:txBody>
      </p:sp>
      <p:sp>
        <p:nvSpPr>
          <p:cNvPr id="3082" name="Text Box 10"/>
          <p:cNvSpPr txBox="1">
            <a:spLocks noChangeArrowheads="1"/>
          </p:cNvSpPr>
          <p:nvPr/>
        </p:nvSpPr>
        <p:spPr bwMode="auto">
          <a:xfrm>
            <a:off x="7100699" y="3114849"/>
            <a:ext cx="2847856" cy="8992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tIns="82800">
            <a:spAutoFit/>
          </a:bodyPr>
          <a:lstStyle/>
          <a:p>
            <a:r>
              <a:rPr lang="de-DE" sz="1400" b="1" dirty="0"/>
              <a:t>    Sonntag</a:t>
            </a:r>
          </a:p>
          <a:p>
            <a:r>
              <a:rPr lang="de-DE" sz="1200" dirty="0"/>
              <a:t>Jugendspiele um den</a:t>
            </a:r>
          </a:p>
          <a:p>
            <a:r>
              <a:rPr lang="de-DE" sz="1200" dirty="0"/>
              <a:t>11. Heinz von Heiden Pokal</a:t>
            </a:r>
          </a:p>
          <a:p>
            <a:r>
              <a:rPr lang="de-DE" sz="1200" dirty="0"/>
              <a:t>und Rahmenprogramm  im Festzelt</a:t>
            </a:r>
          </a:p>
        </p:txBody>
      </p:sp>
      <p:pic>
        <p:nvPicPr>
          <p:cNvPr id="3085" name="Picture 13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39201">
            <a:off x="7550272" y="1152143"/>
            <a:ext cx="1858175" cy="9848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083" name="Text Box 11"/>
          <p:cNvSpPr txBox="1">
            <a:spLocks noChangeArrowheads="1"/>
          </p:cNvSpPr>
          <p:nvPr/>
        </p:nvSpPr>
        <p:spPr bwMode="auto">
          <a:xfrm>
            <a:off x="5997125" y="2304759"/>
            <a:ext cx="2781300" cy="8992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tIns="82800">
            <a:spAutoFit/>
          </a:bodyPr>
          <a:lstStyle/>
          <a:p>
            <a:r>
              <a:rPr lang="de-DE" sz="1400" b="1" dirty="0"/>
              <a:t>      Samstag</a:t>
            </a:r>
          </a:p>
          <a:p>
            <a:r>
              <a:rPr lang="de-DE" sz="1200" dirty="0"/>
              <a:t>Spiele um den 21. Sparkassencup</a:t>
            </a:r>
          </a:p>
          <a:p>
            <a:r>
              <a:rPr lang="de-DE" sz="1200" dirty="0"/>
              <a:t>               abends Players-Party mit: </a:t>
            </a:r>
          </a:p>
          <a:p>
            <a:endParaRPr lang="de-DE" sz="1200" dirty="0"/>
          </a:p>
        </p:txBody>
      </p:sp>
      <p:pic>
        <p:nvPicPr>
          <p:cNvPr id="3087" name="Picture 15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120382">
            <a:off x="7683500" y="5219700"/>
            <a:ext cx="2032000" cy="996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88" name="Picture 16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907133">
            <a:off x="1224196" y="3920278"/>
            <a:ext cx="1854560" cy="9272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097" name="Rectangle 25"/>
          <p:cNvSpPr>
            <a:spLocks noChangeArrowheads="1"/>
          </p:cNvSpPr>
          <p:nvPr/>
        </p:nvSpPr>
        <p:spPr bwMode="auto">
          <a:xfrm>
            <a:off x="2743200" y="2544764"/>
            <a:ext cx="2514600" cy="1098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sz="1200" b="1"/>
              <a:t>Männer und Frauen</a:t>
            </a:r>
          </a:p>
          <a:p>
            <a:pPr>
              <a:spcBef>
                <a:spcPct val="50000"/>
              </a:spcBef>
            </a:pPr>
            <a:r>
              <a:rPr lang="de-DE" sz="1200" b="1"/>
              <a:t>old Boys / old Ladies (Ü32/Ü30)</a:t>
            </a:r>
          </a:p>
          <a:p>
            <a:pPr>
              <a:spcBef>
                <a:spcPct val="50000"/>
              </a:spcBef>
            </a:pPr>
            <a:r>
              <a:rPr lang="de-DE" sz="1200" b="1"/>
              <a:t>A-Jugend männl. / weibl.</a:t>
            </a:r>
          </a:p>
          <a:p>
            <a:pPr>
              <a:spcBef>
                <a:spcPct val="50000"/>
              </a:spcBef>
            </a:pPr>
            <a:r>
              <a:rPr lang="de-DE" sz="1200" b="1"/>
              <a:t>B-Jugend männl. / weibl.</a:t>
            </a:r>
          </a:p>
        </p:txBody>
      </p:sp>
      <p:sp>
        <p:nvSpPr>
          <p:cNvPr id="3099" name="Text Box 27"/>
          <p:cNvSpPr txBox="1">
            <a:spLocks noChangeArrowheads="1"/>
          </p:cNvSpPr>
          <p:nvPr/>
        </p:nvSpPr>
        <p:spPr bwMode="auto">
          <a:xfrm>
            <a:off x="114300" y="1191033"/>
            <a:ext cx="4267200" cy="13696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>
            <a:spAutoFit/>
          </a:bodyPr>
          <a:lstStyle/>
          <a:p>
            <a:r>
              <a:rPr lang="de-DE" sz="2400" b="1" dirty="0"/>
              <a:t>Die HSG lädt</a:t>
            </a:r>
          </a:p>
          <a:p>
            <a:r>
              <a:rPr lang="de-DE" sz="2400" b="1" dirty="0"/>
              <a:t>ein zum</a:t>
            </a:r>
          </a:p>
          <a:p>
            <a:endParaRPr lang="de-DE" sz="500" b="1" dirty="0"/>
          </a:p>
          <a:p>
            <a:r>
              <a:rPr lang="de-DE" sz="3000" b="1" dirty="0"/>
              <a:t>21.Sparkassencup</a:t>
            </a:r>
          </a:p>
        </p:txBody>
      </p:sp>
      <p:sp>
        <p:nvSpPr>
          <p:cNvPr id="3101" name="Rectangle 29"/>
          <p:cNvSpPr>
            <a:spLocks noChangeArrowheads="1"/>
          </p:cNvSpPr>
          <p:nvPr/>
        </p:nvSpPr>
        <p:spPr bwMode="auto">
          <a:xfrm>
            <a:off x="152400" y="3189289"/>
            <a:ext cx="2590800" cy="877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85000"/>
              </a:lnSpc>
              <a:spcBef>
                <a:spcPct val="50000"/>
              </a:spcBef>
            </a:pPr>
            <a:r>
              <a:rPr lang="de-DE" sz="3000" b="1" dirty="0"/>
              <a:t>Samstag 06.7.</a:t>
            </a:r>
          </a:p>
        </p:txBody>
      </p:sp>
      <p:sp>
        <p:nvSpPr>
          <p:cNvPr id="3103" name="Text Box 31"/>
          <p:cNvSpPr txBox="1">
            <a:spLocks noChangeArrowheads="1"/>
          </p:cNvSpPr>
          <p:nvPr/>
        </p:nvSpPr>
        <p:spPr bwMode="auto">
          <a:xfrm rot="493310">
            <a:off x="1803400" y="2547938"/>
            <a:ext cx="873125" cy="276225"/>
          </a:xfrm>
          <a:prstGeom prst="rect">
            <a:avLst/>
          </a:prstGeom>
          <a:solidFill>
            <a:schemeClr val="bg1"/>
          </a:solidFill>
          <a:ln w="9525">
            <a:solidFill>
              <a:srgbClr val="D6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8000" tIns="10800" rIns="18000" bIns="10800">
            <a:spAutoFit/>
          </a:bodyPr>
          <a:lstStyle/>
          <a:p>
            <a:r>
              <a:rPr lang="de-DE" sz="800" b="1" dirty="0"/>
              <a:t>1000 Euro</a:t>
            </a:r>
          </a:p>
          <a:p>
            <a:r>
              <a:rPr lang="de-DE" sz="800" b="1" dirty="0"/>
              <a:t>Gesamtpreisgeld</a:t>
            </a:r>
          </a:p>
        </p:txBody>
      </p:sp>
      <p:grpSp>
        <p:nvGrpSpPr>
          <p:cNvPr id="3118" name="Group 46"/>
          <p:cNvGrpSpPr>
            <a:grpSpLocks/>
          </p:cNvGrpSpPr>
          <p:nvPr/>
        </p:nvGrpSpPr>
        <p:grpSpPr bwMode="auto">
          <a:xfrm>
            <a:off x="2997200" y="3703638"/>
            <a:ext cx="4953000" cy="2174876"/>
            <a:chOff x="1888" y="2333"/>
            <a:chExt cx="3120" cy="1370"/>
          </a:xfrm>
        </p:grpSpPr>
        <p:sp>
          <p:nvSpPr>
            <p:cNvPr id="3090" name="Rectangle 18"/>
            <p:cNvSpPr>
              <a:spLocks noChangeArrowheads="1"/>
            </p:cNvSpPr>
            <p:nvPr/>
          </p:nvSpPr>
          <p:spPr bwMode="auto">
            <a:xfrm>
              <a:off x="3520" y="3011"/>
              <a:ext cx="1296" cy="6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de-DE" sz="1200" b="1" dirty="0"/>
                <a:t>C-Jugend </a:t>
              </a:r>
              <a:r>
                <a:rPr lang="de-DE" sz="1200" b="1" dirty="0" err="1"/>
                <a:t>männl</a:t>
              </a:r>
              <a:r>
                <a:rPr lang="de-DE" sz="1200" b="1" dirty="0"/>
                <a:t>. / </a:t>
              </a:r>
              <a:r>
                <a:rPr lang="de-DE" sz="1200" b="1" dirty="0" err="1"/>
                <a:t>weibl</a:t>
              </a:r>
              <a:r>
                <a:rPr lang="de-DE" sz="1200" b="1" dirty="0"/>
                <a:t>.</a:t>
              </a:r>
            </a:p>
            <a:p>
              <a:pPr>
                <a:spcBef>
                  <a:spcPct val="50000"/>
                </a:spcBef>
              </a:pPr>
              <a:r>
                <a:rPr lang="de-DE" sz="1200" b="1" dirty="0"/>
                <a:t>D-Jugend </a:t>
              </a:r>
              <a:r>
                <a:rPr lang="de-DE" sz="1200" b="1" dirty="0" err="1"/>
                <a:t>männl</a:t>
              </a:r>
              <a:r>
                <a:rPr lang="de-DE" sz="1200" b="1" dirty="0"/>
                <a:t>. / </a:t>
              </a:r>
              <a:r>
                <a:rPr lang="de-DE" sz="1200" b="1" dirty="0" err="1"/>
                <a:t>weibl</a:t>
              </a:r>
              <a:r>
                <a:rPr lang="de-DE" sz="1200" b="1" dirty="0"/>
                <a:t>.</a:t>
              </a:r>
            </a:p>
            <a:p>
              <a:pPr>
                <a:spcBef>
                  <a:spcPct val="50000"/>
                </a:spcBef>
              </a:pPr>
              <a:r>
                <a:rPr lang="de-DE" sz="1200" b="1" dirty="0"/>
                <a:t>E-Jugend </a:t>
              </a:r>
              <a:r>
                <a:rPr lang="de-DE" sz="1200" b="1" dirty="0" err="1"/>
                <a:t>männl</a:t>
              </a:r>
              <a:r>
                <a:rPr lang="de-DE" sz="1200" b="1" dirty="0"/>
                <a:t>. / </a:t>
              </a:r>
              <a:r>
                <a:rPr lang="de-DE" sz="1200" b="1" dirty="0" err="1"/>
                <a:t>weibl</a:t>
              </a:r>
              <a:r>
                <a:rPr lang="de-DE" sz="1200" b="1" dirty="0"/>
                <a:t>.</a:t>
              </a:r>
            </a:p>
            <a:p>
              <a:pPr>
                <a:spcBef>
                  <a:spcPct val="50000"/>
                </a:spcBef>
              </a:pPr>
              <a:r>
                <a:rPr lang="de-DE" sz="1200" b="1" dirty="0"/>
                <a:t>Minis / F-Jugend</a:t>
              </a:r>
            </a:p>
          </p:txBody>
        </p:sp>
        <p:sp>
          <p:nvSpPr>
            <p:cNvPr id="3092" name="Text Box 20"/>
            <p:cNvSpPr txBox="1">
              <a:spLocks noChangeArrowheads="1"/>
            </p:cNvSpPr>
            <p:nvPr/>
          </p:nvSpPr>
          <p:spPr bwMode="auto">
            <a:xfrm>
              <a:off x="1888" y="2333"/>
              <a:ext cx="3120" cy="6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>
              <a:spAutoFit/>
            </a:bodyPr>
            <a:lstStyle/>
            <a:p>
              <a:endParaRPr lang="de-DE" sz="500" b="1" dirty="0"/>
            </a:p>
            <a:p>
              <a:r>
                <a:rPr lang="de-DE" sz="3000" b="1" dirty="0"/>
                <a:t>11.Heinz von Heiden Pokal</a:t>
              </a:r>
            </a:p>
          </p:txBody>
        </p:sp>
        <p:sp>
          <p:nvSpPr>
            <p:cNvPr id="3094" name="Rectangle 22"/>
            <p:cNvSpPr>
              <a:spLocks noChangeArrowheads="1"/>
            </p:cNvSpPr>
            <p:nvPr/>
          </p:nvSpPr>
          <p:spPr bwMode="auto">
            <a:xfrm>
              <a:off x="1888" y="3385"/>
              <a:ext cx="1632" cy="30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lnSpc>
                  <a:spcPct val="85000"/>
                </a:lnSpc>
                <a:spcBef>
                  <a:spcPct val="50000"/>
                </a:spcBef>
              </a:pPr>
              <a:r>
                <a:rPr lang="de-DE" sz="3000" b="1" dirty="0"/>
                <a:t>Sonntag 7.7.</a:t>
              </a:r>
            </a:p>
          </p:txBody>
        </p:sp>
        <p:pic>
          <p:nvPicPr>
            <p:cNvPr id="3115" name="Picture 43" descr="11-01-16-HeinzvonHeidenlogo"/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38" y="3014"/>
              <a:ext cx="1315" cy="39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3079" name="Text Box 7"/>
          <p:cNvSpPr txBox="1">
            <a:spLocks noChangeArrowheads="1"/>
          </p:cNvSpPr>
          <p:nvPr/>
        </p:nvSpPr>
        <p:spPr bwMode="auto">
          <a:xfrm>
            <a:off x="4772980" y="1448780"/>
            <a:ext cx="2244725" cy="7145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tIns="82800">
            <a:spAutoFit/>
          </a:bodyPr>
          <a:lstStyle/>
          <a:p>
            <a:r>
              <a:rPr lang="de-DE" sz="1400" b="1" dirty="0"/>
              <a:t>     Freitag</a:t>
            </a:r>
          </a:p>
          <a:p>
            <a:r>
              <a:rPr lang="de-DE" sz="1200" dirty="0"/>
              <a:t>Willkommensparty mit </a:t>
            </a:r>
          </a:p>
          <a:p>
            <a:r>
              <a:rPr lang="de-DE" sz="1200" dirty="0"/>
              <a:t>Live-Band</a:t>
            </a:r>
          </a:p>
        </p:txBody>
      </p:sp>
      <p:pic>
        <p:nvPicPr>
          <p:cNvPr id="3" name="Picture 3" descr="F:\HSG\Logos_TopSecret\Logo_TopSecret Kopie.gif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63541" y="2038990"/>
            <a:ext cx="1176893" cy="15434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oup 2"/>
          <p:cNvGrpSpPr>
            <a:grpSpLocks/>
          </p:cNvGrpSpPr>
          <p:nvPr/>
        </p:nvGrpSpPr>
        <p:grpSpPr bwMode="auto">
          <a:xfrm>
            <a:off x="7085013" y="1897063"/>
            <a:ext cx="2635250" cy="1352550"/>
            <a:chOff x="4368" y="1273"/>
            <a:chExt cx="1660" cy="852"/>
          </a:xfrm>
        </p:grpSpPr>
        <p:pic>
          <p:nvPicPr>
            <p:cNvPr id="4099" name="Picture 3"/>
            <p:cNvPicPr>
              <a:picLocks noChangeAspect="1" noChangeArrowheads="1"/>
            </p:cNvPicPr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96" y="1273"/>
              <a:ext cx="632" cy="8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4100" name="Picture 4"/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68" y="1316"/>
              <a:ext cx="1102" cy="7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sp>
        <p:nvSpPr>
          <p:cNvPr id="4101" name="Text Box 5"/>
          <p:cNvSpPr txBox="1">
            <a:spLocks noChangeArrowheads="1"/>
          </p:cNvSpPr>
          <p:nvPr/>
        </p:nvSpPr>
        <p:spPr bwMode="auto">
          <a:xfrm>
            <a:off x="0" y="166688"/>
            <a:ext cx="99060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de-DE" sz="3600" i="1">
                <a:latin typeface="Arial Black" pitchFamily="34" charset="0"/>
              </a:rPr>
              <a:t>Die Turniere</a:t>
            </a:r>
          </a:p>
        </p:txBody>
      </p:sp>
      <p:sp>
        <p:nvSpPr>
          <p:cNvPr id="4102" name="Rectangle 6"/>
          <p:cNvSpPr>
            <a:spLocks noChangeArrowheads="1"/>
          </p:cNvSpPr>
          <p:nvPr/>
        </p:nvSpPr>
        <p:spPr bwMode="auto">
          <a:xfrm>
            <a:off x="2562070" y="3905761"/>
            <a:ext cx="4911210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/>
          <a:p>
            <a:pPr>
              <a:buSzPct val="125000"/>
              <a:buFont typeface="Wingdings" pitchFamily="2" charset="2"/>
              <a:buNone/>
            </a:pPr>
            <a:r>
              <a:rPr lang="de-DE" sz="1400" b="1" dirty="0"/>
              <a:t>Meldeschluss: 01.7.2019</a:t>
            </a:r>
            <a:r>
              <a:rPr lang="de-DE" sz="1400" dirty="0"/>
              <a:t>	</a:t>
            </a:r>
          </a:p>
          <a:p>
            <a:pPr>
              <a:buSzPct val="125000"/>
              <a:buFont typeface="Wingdings" pitchFamily="2" charset="2"/>
              <a:buNone/>
            </a:pPr>
            <a:r>
              <a:rPr lang="de-DE" sz="1200" dirty="0"/>
              <a:t>Eure Anmeldung per Post oder E-Mail können wir nur anerkennen,</a:t>
            </a:r>
          </a:p>
          <a:p>
            <a:pPr>
              <a:buSzPct val="125000"/>
              <a:buFont typeface="Wingdings" pitchFamily="2" charset="2"/>
              <a:buNone/>
            </a:pPr>
            <a:r>
              <a:rPr lang="de-DE" sz="1200" dirty="0"/>
              <a:t>bei </a:t>
            </a:r>
            <a:r>
              <a:rPr lang="de-DE" sz="1200" b="1" dirty="0"/>
              <a:t>Eingang der Meldegebühr bis zum 04.7.2019</a:t>
            </a:r>
          </a:p>
          <a:p>
            <a:pPr>
              <a:buSzPct val="125000"/>
              <a:buFont typeface="Wingdings" pitchFamily="2" charset="2"/>
              <a:buNone/>
            </a:pPr>
            <a:r>
              <a:rPr lang="de-DE" sz="1200" dirty="0"/>
              <a:t>auf unser </a:t>
            </a:r>
            <a:r>
              <a:rPr lang="de-DE" sz="1200" b="1" dirty="0"/>
              <a:t>Konto-Nr. 1412 </a:t>
            </a:r>
            <a:r>
              <a:rPr lang="de-DE" sz="1200" dirty="0"/>
              <a:t>bei der</a:t>
            </a:r>
          </a:p>
          <a:p>
            <a:pPr>
              <a:buSzPct val="125000"/>
              <a:buFont typeface="Wingdings" pitchFamily="2" charset="2"/>
              <a:buNone/>
            </a:pPr>
            <a:r>
              <a:rPr lang="de-DE" sz="1200" b="1" dirty="0"/>
              <a:t>Sparkasse Baden-Baden/Gaggenau (BLZ: 66250030)</a:t>
            </a:r>
          </a:p>
          <a:p>
            <a:r>
              <a:rPr lang="de-DE" sz="1200" dirty="0"/>
              <a:t>IBAN: DE33662500300000001412  -  BIC: SOLADES1BAD</a:t>
            </a:r>
          </a:p>
          <a:p>
            <a:pPr>
              <a:buSzPct val="125000"/>
              <a:buFont typeface="Wingdings" pitchFamily="2" charset="2"/>
              <a:buNone/>
            </a:pPr>
            <a:r>
              <a:rPr lang="de-DE" sz="1200" dirty="0"/>
              <a:t>mit Angabe des Vereinsnamens</a:t>
            </a:r>
          </a:p>
        </p:txBody>
      </p:sp>
      <p:sp>
        <p:nvSpPr>
          <p:cNvPr id="4103" name="Rectangle 7"/>
          <p:cNvSpPr>
            <a:spLocks noChangeArrowheads="1"/>
          </p:cNvSpPr>
          <p:nvPr/>
        </p:nvSpPr>
        <p:spPr bwMode="auto">
          <a:xfrm>
            <a:off x="152400" y="4876800"/>
            <a:ext cx="3581400" cy="16619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pPr>
              <a:buSzPct val="125000"/>
              <a:buFont typeface="Wingdings" pitchFamily="2" charset="2"/>
              <a:buNone/>
            </a:pPr>
            <a:r>
              <a:rPr lang="de-DE" sz="1200" b="1" dirty="0"/>
              <a:t>Kontaktadresse</a:t>
            </a:r>
          </a:p>
          <a:p>
            <a:pPr>
              <a:buSzPct val="125000"/>
              <a:buFont typeface="Wingdings" pitchFamily="2" charset="2"/>
              <a:buNone/>
            </a:pPr>
            <a:r>
              <a:rPr lang="de-DE" sz="1200" dirty="0"/>
              <a:t>Bastian Schubert</a:t>
            </a:r>
          </a:p>
          <a:p>
            <a:pPr>
              <a:buSzPct val="125000"/>
              <a:buFont typeface="Wingdings" pitchFamily="2" charset="2"/>
              <a:buNone/>
            </a:pPr>
            <a:r>
              <a:rPr lang="de-DE" sz="1200" dirty="0"/>
              <a:t>Wilhelmstraße 2</a:t>
            </a:r>
          </a:p>
          <a:p>
            <a:pPr>
              <a:buSzPct val="125000"/>
              <a:buFont typeface="Wingdings" pitchFamily="2" charset="2"/>
              <a:buNone/>
            </a:pPr>
            <a:r>
              <a:rPr lang="de-DE" sz="1200" dirty="0"/>
              <a:t>76456 Kuppenheim</a:t>
            </a:r>
          </a:p>
          <a:p>
            <a:pPr>
              <a:buSzPct val="125000"/>
              <a:buFont typeface="Wingdings" pitchFamily="2" charset="2"/>
              <a:buNone/>
            </a:pPr>
            <a:r>
              <a:rPr lang="de-DE" sz="1200" dirty="0"/>
              <a:t>Tel. 07222/48857</a:t>
            </a:r>
          </a:p>
          <a:p>
            <a:pPr>
              <a:buSzPct val="125000"/>
              <a:buFont typeface="Wingdings" pitchFamily="2" charset="2"/>
              <a:buNone/>
            </a:pPr>
            <a:r>
              <a:rPr lang="de-DE" sz="1200" b="1" dirty="0" err="1"/>
              <a:t>e-mail</a:t>
            </a:r>
            <a:r>
              <a:rPr lang="de-DE" sz="1200" b="1" dirty="0"/>
              <a:t>: </a:t>
            </a:r>
            <a:r>
              <a:rPr lang="de-DE" sz="1200" b="1" dirty="0">
                <a:hlinkClick r:id="rId4"/>
              </a:rPr>
              <a:t>turnier@sgmk.de</a:t>
            </a:r>
            <a:endParaRPr lang="de-DE" sz="1200" b="1" dirty="0"/>
          </a:p>
          <a:p>
            <a:pPr>
              <a:buSzPct val="125000"/>
              <a:buFont typeface="Wingdings" pitchFamily="2" charset="2"/>
              <a:buNone/>
            </a:pPr>
            <a:endParaRPr lang="de-DE" sz="1200" b="1" dirty="0"/>
          </a:p>
          <a:p>
            <a:pPr>
              <a:buSzPct val="125000"/>
              <a:buFont typeface="Wingdings" pitchFamily="2" charset="2"/>
              <a:buNone/>
            </a:pPr>
            <a:endParaRPr lang="de-DE" sz="1200" dirty="0"/>
          </a:p>
          <a:p>
            <a:pPr>
              <a:buSzPct val="125000"/>
              <a:buFont typeface="Wingdings" pitchFamily="2" charset="2"/>
              <a:buNone/>
            </a:pPr>
            <a:r>
              <a:rPr lang="de-DE" sz="1200" dirty="0"/>
              <a:t>Weitere Infos findet Ihr auch unter: www.sgmk.de</a:t>
            </a:r>
          </a:p>
        </p:txBody>
      </p:sp>
      <p:sp>
        <p:nvSpPr>
          <p:cNvPr id="4104" name="Rectangle 8"/>
          <p:cNvSpPr>
            <a:spLocks noChangeArrowheads="1"/>
          </p:cNvSpPr>
          <p:nvPr/>
        </p:nvSpPr>
        <p:spPr bwMode="auto">
          <a:xfrm>
            <a:off x="182470" y="998730"/>
            <a:ext cx="3505200" cy="1308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pPr>
              <a:buSzPct val="125000"/>
              <a:buFont typeface="Wingdings" pitchFamily="2" charset="2"/>
              <a:buNone/>
            </a:pPr>
            <a:r>
              <a:rPr lang="de-DE" sz="1400" b="1" dirty="0"/>
              <a:t>Alle Spiele finden auf Rasen statt</a:t>
            </a:r>
          </a:p>
          <a:p>
            <a:pPr>
              <a:buSzPct val="125000"/>
              <a:buFont typeface="Wingdings" pitchFamily="2" charset="2"/>
              <a:buNone/>
            </a:pPr>
            <a:r>
              <a:rPr lang="de-DE" sz="1200" dirty="0"/>
              <a:t>Turnierbeginn:</a:t>
            </a:r>
          </a:p>
          <a:p>
            <a:pPr>
              <a:buSzPct val="125000"/>
              <a:buFont typeface="Wingdings" pitchFamily="2" charset="2"/>
              <a:buNone/>
            </a:pPr>
            <a:r>
              <a:rPr lang="de-DE" sz="1200" dirty="0"/>
              <a:t>Samstag ca. 12.00 Uhr, Sonntag ca. 10.00 Uhr</a:t>
            </a:r>
          </a:p>
          <a:p>
            <a:pPr>
              <a:buSzPct val="125000"/>
              <a:buFont typeface="Wingdings" pitchFamily="2" charset="2"/>
              <a:buNone/>
            </a:pPr>
            <a:r>
              <a:rPr lang="de-DE" sz="1200" dirty="0"/>
              <a:t>Turnierende:</a:t>
            </a:r>
          </a:p>
          <a:p>
            <a:pPr>
              <a:buSzPct val="125000"/>
              <a:buFont typeface="Wingdings" pitchFamily="2" charset="2"/>
              <a:buNone/>
            </a:pPr>
            <a:r>
              <a:rPr lang="de-DE" sz="1200" dirty="0"/>
              <a:t>Samstag ca.19.00 Uhr, Sonntag ca. 17.00 Uhr</a:t>
            </a:r>
          </a:p>
          <a:p>
            <a:pPr algn="ctr">
              <a:buSzPct val="125000"/>
              <a:buFont typeface="Wingdings" pitchFamily="2" charset="2"/>
              <a:buNone/>
            </a:pPr>
            <a:r>
              <a:rPr lang="de-DE" sz="1200" dirty="0"/>
              <a:t>Anreise ab Freitag 15.00 Uhr möglich </a:t>
            </a:r>
          </a:p>
          <a:p>
            <a:pPr>
              <a:buSzPct val="125000"/>
              <a:buFont typeface="Wingdings" pitchFamily="2" charset="2"/>
              <a:buNone/>
            </a:pPr>
            <a:endParaRPr lang="de-DE" sz="1200" b="1" dirty="0"/>
          </a:p>
        </p:txBody>
      </p:sp>
      <p:sp>
        <p:nvSpPr>
          <p:cNvPr id="4105" name="Rectangle 9"/>
          <p:cNvSpPr>
            <a:spLocks noChangeArrowheads="1"/>
          </p:cNvSpPr>
          <p:nvPr/>
        </p:nvSpPr>
        <p:spPr bwMode="auto">
          <a:xfrm>
            <a:off x="317485" y="2240576"/>
            <a:ext cx="5400600" cy="15081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/>
          <a:p>
            <a:pPr>
              <a:buSzPct val="125000"/>
              <a:buFont typeface="Wingdings" pitchFamily="2" charset="2"/>
              <a:buNone/>
            </a:pPr>
            <a:r>
              <a:rPr lang="de-DE" sz="1400" b="1" dirty="0"/>
              <a:t>Meldegebühren / Kosten</a:t>
            </a:r>
            <a:endParaRPr lang="de-DE" sz="1400" dirty="0"/>
          </a:p>
          <a:p>
            <a:pPr>
              <a:buSzPct val="125000"/>
            </a:pPr>
            <a:r>
              <a:rPr lang="de-DE" sz="1200" dirty="0"/>
              <a:t>-   Seniorenmannschaft 50.-€		</a:t>
            </a:r>
          </a:p>
          <a:p>
            <a:pPr>
              <a:buSzPct val="125000"/>
            </a:pPr>
            <a:r>
              <a:rPr lang="de-DE" sz="1200" dirty="0"/>
              <a:t>-   Jugendmannschaft 35.-€		</a:t>
            </a:r>
          </a:p>
          <a:p>
            <a:pPr>
              <a:buSzPct val="125000"/>
              <a:buFont typeface="Wingdings" pitchFamily="2" charset="2"/>
              <a:buNone/>
            </a:pPr>
            <a:r>
              <a:rPr lang="de-DE" sz="1200" dirty="0"/>
              <a:t>-   Mini und F-Jugendmannschaften sind gebührenfrei</a:t>
            </a:r>
          </a:p>
          <a:p>
            <a:pPr>
              <a:buSzPct val="125000"/>
              <a:buFont typeface="Wingdings" pitchFamily="2" charset="2"/>
              <a:buNone/>
            </a:pPr>
            <a:r>
              <a:rPr lang="de-DE" sz="1200" dirty="0"/>
              <a:t>-   pro Verein max. 150.-€</a:t>
            </a:r>
          </a:p>
          <a:p>
            <a:pPr>
              <a:buSzPct val="125000"/>
              <a:buFont typeface="Wingdings" pitchFamily="2" charset="2"/>
              <a:buNone/>
            </a:pPr>
            <a:r>
              <a:rPr lang="de-DE" sz="1200" dirty="0"/>
              <a:t>-   Zeltplatzkaution: 100,- €</a:t>
            </a:r>
          </a:p>
          <a:p>
            <a:pPr>
              <a:buSzPct val="125000"/>
              <a:buFont typeface="Wingdings" pitchFamily="2" charset="2"/>
              <a:buNone/>
            </a:pPr>
            <a:r>
              <a:rPr lang="de-DE" sz="1200" dirty="0"/>
              <a:t>Unser beliebtes Frühstücksbuffet lohnt sich vorab gebucht zu werden:</a:t>
            </a:r>
          </a:p>
          <a:p>
            <a:pPr>
              <a:buSzPct val="125000"/>
              <a:buFont typeface="Wingdings" pitchFamily="2" charset="2"/>
              <a:buNone/>
            </a:pPr>
            <a:r>
              <a:rPr lang="de-DE" sz="1200" dirty="0"/>
              <a:t>pro Person und Tag 4,50 € (Anmeldung erforderlich,  vor Ort: 6,00 €)</a:t>
            </a:r>
          </a:p>
        </p:txBody>
      </p:sp>
      <p:sp>
        <p:nvSpPr>
          <p:cNvPr id="4106" name="Rectangle 10"/>
          <p:cNvSpPr>
            <a:spLocks noChangeArrowheads="1"/>
          </p:cNvSpPr>
          <p:nvPr/>
        </p:nvSpPr>
        <p:spPr bwMode="auto">
          <a:xfrm>
            <a:off x="4647350" y="5334000"/>
            <a:ext cx="4356100" cy="11387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pPr>
              <a:buSzPct val="125000"/>
              <a:buFont typeface="Wingdings" pitchFamily="2" charset="2"/>
              <a:buNone/>
            </a:pPr>
            <a:r>
              <a:rPr lang="de-DE" sz="1400" b="1" dirty="0"/>
              <a:t>Altersbeschränkungen</a:t>
            </a:r>
            <a:endParaRPr lang="de-DE" sz="1400" dirty="0"/>
          </a:p>
          <a:p>
            <a:pPr>
              <a:buSzPct val="125000"/>
              <a:buFont typeface="Wingdings" pitchFamily="2" charset="2"/>
              <a:buNone/>
            </a:pPr>
            <a:r>
              <a:rPr lang="de-DE" sz="1200" dirty="0"/>
              <a:t>bei den Old Ladies darf ab dem 30. </a:t>
            </a:r>
          </a:p>
          <a:p>
            <a:pPr>
              <a:buSzPct val="125000"/>
              <a:buFont typeface="Wingdings" pitchFamily="2" charset="2"/>
              <a:buNone/>
            </a:pPr>
            <a:r>
              <a:rPr lang="de-DE" sz="1200" dirty="0"/>
              <a:t>bei den Old Boys darf ab dem 32. Lebensjahr gespielt werden.</a:t>
            </a:r>
          </a:p>
          <a:p>
            <a:pPr>
              <a:buSzPct val="125000"/>
              <a:buFont typeface="Wingdings" pitchFamily="2" charset="2"/>
              <a:buNone/>
            </a:pPr>
            <a:endParaRPr lang="de-DE" sz="1200" dirty="0"/>
          </a:p>
          <a:p>
            <a:pPr>
              <a:buSzPct val="125000"/>
              <a:buFont typeface="Wingdings" pitchFamily="2" charset="2"/>
              <a:buNone/>
            </a:pPr>
            <a:r>
              <a:rPr lang="de-DE" sz="1200" dirty="0"/>
              <a:t>bei den Jugendmannschaften dürfen</a:t>
            </a:r>
          </a:p>
          <a:p>
            <a:pPr>
              <a:buSzPct val="125000"/>
              <a:buFont typeface="Wingdings" pitchFamily="2" charset="2"/>
              <a:buNone/>
            </a:pPr>
            <a:r>
              <a:rPr lang="de-DE" sz="1200" b="1" dirty="0"/>
              <a:t>sowohl alte, als auch neue Jahrgänge mitspielen</a:t>
            </a:r>
          </a:p>
        </p:txBody>
      </p:sp>
      <p:sp>
        <p:nvSpPr>
          <p:cNvPr id="4107" name="Text Box 11"/>
          <p:cNvSpPr txBox="1">
            <a:spLocks noChangeArrowheads="1"/>
          </p:cNvSpPr>
          <p:nvPr/>
        </p:nvSpPr>
        <p:spPr bwMode="auto">
          <a:xfrm>
            <a:off x="4616450" y="749300"/>
            <a:ext cx="5337167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de-DE" sz="1200" b="1" dirty="0"/>
              <a:t>Wir bieten Euch:</a:t>
            </a:r>
            <a:endParaRPr lang="de-DE" sz="1200" dirty="0"/>
          </a:p>
          <a:p>
            <a:pPr>
              <a:buFontTx/>
              <a:buChar char="•"/>
            </a:pPr>
            <a:r>
              <a:rPr lang="de-DE" sz="1200" dirty="0"/>
              <a:t> Freibad (Wellenbad und 70m Rutsche) direkt nebenan (ermäßigter Eintritt)</a:t>
            </a:r>
          </a:p>
          <a:p>
            <a:pPr>
              <a:buFontTx/>
              <a:buChar char="•"/>
            </a:pPr>
            <a:r>
              <a:rPr lang="de-DE" sz="1200" dirty="0"/>
              <a:t> alle Veranstaltungen ohne Eintritt</a:t>
            </a:r>
          </a:p>
          <a:p>
            <a:pPr>
              <a:buFontTx/>
              <a:buChar char="•"/>
            </a:pPr>
            <a:r>
              <a:rPr lang="de-DE" sz="1200" dirty="0"/>
              <a:t> Abhol- und </a:t>
            </a:r>
            <a:r>
              <a:rPr lang="de-DE" sz="1200" dirty="0" err="1"/>
              <a:t>Bringdienst</a:t>
            </a:r>
            <a:r>
              <a:rPr lang="de-DE" sz="1200" dirty="0"/>
              <a:t> für Bahnfahrer (bitte anmelden)</a:t>
            </a:r>
          </a:p>
          <a:p>
            <a:pPr>
              <a:buFontTx/>
              <a:buChar char="•"/>
            </a:pPr>
            <a:r>
              <a:rPr lang="de-DE" sz="1200" dirty="0"/>
              <a:t> für Jugendteams Zeltplätze mit ruhigerer Lage (begrenzt)</a:t>
            </a:r>
          </a:p>
          <a:p>
            <a:pPr>
              <a:buFontTx/>
              <a:buChar char="•"/>
            </a:pPr>
            <a:r>
              <a:rPr lang="de-DE" sz="1200" dirty="0"/>
              <a:t> weitgehend abgeschlossenes Turniergelände (sichere Zeltplätze)  </a:t>
            </a:r>
          </a:p>
          <a:p>
            <a:pPr>
              <a:buFontTx/>
              <a:buChar char="•"/>
            </a:pPr>
            <a:r>
              <a:rPr lang="de-DE" sz="1200" dirty="0"/>
              <a:t> zwei Tage Spaß mit unserem Sport</a:t>
            </a:r>
          </a:p>
          <a:p>
            <a:pPr>
              <a:buFontTx/>
              <a:buChar char="•"/>
            </a:pPr>
            <a:r>
              <a:rPr lang="de-DE" sz="1200" dirty="0"/>
              <a:t> top sanitäre Einrichtungen</a:t>
            </a:r>
          </a:p>
        </p:txBody>
      </p:sp>
      <p:sp>
        <p:nvSpPr>
          <p:cNvPr id="4108" name="Text Box 12"/>
          <p:cNvSpPr txBox="1">
            <a:spLocks noChangeArrowheads="1"/>
          </p:cNvSpPr>
          <p:nvPr/>
        </p:nvSpPr>
        <p:spPr bwMode="auto">
          <a:xfrm>
            <a:off x="6677025" y="3113965"/>
            <a:ext cx="3228975" cy="639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de-DE" sz="1200" b="1" dirty="0"/>
              <a:t>Wir wünschen uns:</a:t>
            </a:r>
            <a:r>
              <a:rPr lang="de-DE" sz="1200" dirty="0"/>
              <a:t> </a:t>
            </a:r>
          </a:p>
          <a:p>
            <a:pPr>
              <a:buFontTx/>
              <a:buChar char="•"/>
            </a:pPr>
            <a:r>
              <a:rPr lang="de-DE" sz="1200" dirty="0"/>
              <a:t> Gäste, die gute Laune und Spaß mitbringen</a:t>
            </a:r>
          </a:p>
          <a:p>
            <a:pPr>
              <a:buFontTx/>
              <a:buChar char="•"/>
            </a:pPr>
            <a:r>
              <a:rPr lang="de-DE" sz="1200" dirty="0"/>
              <a:t> Umweltbewusstsein</a:t>
            </a:r>
          </a:p>
        </p:txBody>
      </p:sp>
      <p:pic>
        <p:nvPicPr>
          <p:cNvPr id="4111" name="Picture 15" descr="cuppamare2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009C"/>
              </a:clrFrom>
              <a:clrTo>
                <a:srgbClr val="FF009C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301281">
            <a:off x="7571764" y="4181868"/>
            <a:ext cx="2144713" cy="13160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2"/>
          <p:cNvSpPr txBox="1">
            <a:spLocks noChangeArrowheads="1"/>
          </p:cNvSpPr>
          <p:nvPr/>
        </p:nvSpPr>
        <p:spPr bwMode="auto">
          <a:xfrm>
            <a:off x="0" y="166688"/>
            <a:ext cx="99060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de-DE" sz="3600" b="1" i="1">
                <a:latin typeface="Arial Black" pitchFamily="34" charset="0"/>
              </a:rPr>
              <a:t>Wir melden folgende Mannschaften</a:t>
            </a:r>
          </a:p>
        </p:txBody>
      </p:sp>
      <p:sp>
        <p:nvSpPr>
          <p:cNvPr id="5123" name="Text Box 3"/>
          <p:cNvSpPr txBox="1">
            <a:spLocks noChangeArrowheads="1"/>
          </p:cNvSpPr>
          <p:nvPr/>
        </p:nvSpPr>
        <p:spPr bwMode="auto">
          <a:xfrm>
            <a:off x="6248400" y="876300"/>
            <a:ext cx="3505200" cy="2027238"/>
          </a:xfrm>
          <a:prstGeom prst="rect">
            <a:avLst/>
          </a:prstGeom>
          <a:solidFill>
            <a:srgbClr val="FFFFFF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de-DE" b="1"/>
              <a:t>Verein:</a:t>
            </a:r>
          </a:p>
          <a:p>
            <a:endParaRPr lang="de-DE" sz="1000" b="1"/>
          </a:p>
          <a:p>
            <a:r>
              <a:rPr lang="de-DE" sz="1400"/>
              <a:t>Ansprechpartner:</a:t>
            </a:r>
          </a:p>
          <a:p>
            <a:endParaRPr lang="de-DE" sz="1400"/>
          </a:p>
          <a:p>
            <a:r>
              <a:rPr lang="de-DE" sz="1400"/>
              <a:t>Adresse:</a:t>
            </a:r>
          </a:p>
          <a:p>
            <a:endParaRPr lang="de-DE" sz="1400"/>
          </a:p>
          <a:p>
            <a:r>
              <a:rPr lang="de-DE" sz="1400"/>
              <a:t>Telefon:</a:t>
            </a:r>
          </a:p>
          <a:p>
            <a:endParaRPr lang="de-DE" sz="1400"/>
          </a:p>
          <a:p>
            <a:r>
              <a:rPr lang="de-DE" sz="1400"/>
              <a:t>E-mail:</a:t>
            </a:r>
          </a:p>
        </p:txBody>
      </p:sp>
      <p:grpSp>
        <p:nvGrpSpPr>
          <p:cNvPr id="5124" name="Group 4"/>
          <p:cNvGrpSpPr>
            <a:grpSpLocks/>
          </p:cNvGrpSpPr>
          <p:nvPr/>
        </p:nvGrpSpPr>
        <p:grpSpPr bwMode="auto">
          <a:xfrm>
            <a:off x="593725" y="877888"/>
            <a:ext cx="2822575" cy="3287712"/>
            <a:chOff x="3022" y="2313"/>
            <a:chExt cx="1778" cy="2071"/>
          </a:xfrm>
        </p:grpSpPr>
        <p:sp>
          <p:nvSpPr>
            <p:cNvPr id="5125" name="Text Box 5"/>
            <p:cNvSpPr txBox="1">
              <a:spLocks noChangeArrowheads="1"/>
            </p:cNvSpPr>
            <p:nvPr/>
          </p:nvSpPr>
          <p:spPr bwMode="auto">
            <a:xfrm>
              <a:off x="3022" y="2544"/>
              <a:ext cx="818" cy="184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pPr algn="r"/>
              <a:endParaRPr lang="de-DE" sz="1200"/>
            </a:p>
            <a:p>
              <a:pPr algn="r"/>
              <a:r>
                <a:rPr lang="de-DE" sz="1200"/>
                <a:t>Männer</a:t>
              </a:r>
            </a:p>
            <a:p>
              <a:pPr algn="r"/>
              <a:endParaRPr lang="de-DE" sz="1200"/>
            </a:p>
            <a:p>
              <a:pPr algn="r"/>
              <a:r>
                <a:rPr lang="de-DE" sz="1200"/>
                <a:t>Frauen</a:t>
              </a:r>
            </a:p>
            <a:p>
              <a:pPr algn="r"/>
              <a:endParaRPr lang="de-DE" sz="1200"/>
            </a:p>
            <a:p>
              <a:pPr algn="r"/>
              <a:r>
                <a:rPr lang="de-DE" sz="1200"/>
                <a:t>Old Ladies</a:t>
              </a:r>
            </a:p>
            <a:p>
              <a:pPr algn="r"/>
              <a:endParaRPr lang="de-DE" sz="1200"/>
            </a:p>
            <a:p>
              <a:pPr algn="r"/>
              <a:r>
                <a:rPr lang="de-DE" sz="1200"/>
                <a:t>Old Boys</a:t>
              </a:r>
            </a:p>
            <a:p>
              <a:pPr algn="r"/>
              <a:endParaRPr lang="de-DE" sz="1200"/>
            </a:p>
            <a:p>
              <a:pPr algn="r"/>
              <a:r>
                <a:rPr lang="de-DE" sz="1200"/>
                <a:t>A-Jugend weibl</a:t>
              </a:r>
            </a:p>
            <a:p>
              <a:pPr algn="r"/>
              <a:endParaRPr lang="de-DE" sz="1200"/>
            </a:p>
            <a:p>
              <a:pPr algn="r"/>
              <a:r>
                <a:rPr lang="de-DE" sz="1200"/>
                <a:t>A-Jugend männl.</a:t>
              </a:r>
            </a:p>
            <a:p>
              <a:pPr algn="r"/>
              <a:endParaRPr lang="de-DE" sz="1200"/>
            </a:p>
            <a:p>
              <a:pPr algn="r"/>
              <a:r>
                <a:rPr lang="de-DE" sz="1200"/>
                <a:t>B-Jugend weibl.</a:t>
              </a:r>
            </a:p>
            <a:p>
              <a:pPr algn="r"/>
              <a:endParaRPr lang="de-DE" sz="1200"/>
            </a:p>
            <a:p>
              <a:pPr algn="r"/>
              <a:r>
                <a:rPr lang="de-DE" sz="1200"/>
                <a:t>B-Jugend männl.</a:t>
              </a:r>
            </a:p>
          </p:txBody>
        </p:sp>
        <p:sp>
          <p:nvSpPr>
            <p:cNvPr id="5126" name="Text Box 6"/>
            <p:cNvSpPr txBox="1">
              <a:spLocks noChangeArrowheads="1"/>
            </p:cNvSpPr>
            <p:nvPr/>
          </p:nvSpPr>
          <p:spPr bwMode="auto">
            <a:xfrm>
              <a:off x="3840" y="2544"/>
              <a:ext cx="960" cy="184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endParaRPr lang="de-DE" sz="1200"/>
            </a:p>
            <a:p>
              <a:r>
                <a:rPr lang="de-DE" sz="1200"/>
                <a:t> __Mannschaft (en)</a:t>
              </a:r>
            </a:p>
            <a:p>
              <a:r>
                <a:rPr lang="de-DE" sz="1200"/>
                <a:t> </a:t>
              </a:r>
            </a:p>
            <a:p>
              <a:r>
                <a:rPr lang="de-DE" sz="1200"/>
                <a:t> __ Mannschaft (en)</a:t>
              </a:r>
            </a:p>
            <a:p>
              <a:endParaRPr lang="de-DE" sz="1200"/>
            </a:p>
            <a:p>
              <a:r>
                <a:rPr lang="de-DE" sz="1200"/>
                <a:t> __ Mannschaft (en) </a:t>
              </a:r>
            </a:p>
            <a:p>
              <a:endParaRPr lang="de-DE" sz="1200"/>
            </a:p>
            <a:p>
              <a:r>
                <a:rPr lang="de-DE" sz="1200"/>
                <a:t> __ Mannschaft (en)</a:t>
              </a:r>
            </a:p>
            <a:p>
              <a:endParaRPr lang="de-DE" sz="1200"/>
            </a:p>
            <a:p>
              <a:r>
                <a:rPr lang="de-DE" sz="1200"/>
                <a:t> __ Mannschaft (en) </a:t>
              </a:r>
            </a:p>
            <a:p>
              <a:endParaRPr lang="de-DE" sz="1200"/>
            </a:p>
            <a:p>
              <a:r>
                <a:rPr lang="de-DE" sz="1200"/>
                <a:t> __ Mannschaft (en)</a:t>
              </a:r>
            </a:p>
            <a:p>
              <a:endParaRPr lang="de-DE" sz="1200"/>
            </a:p>
            <a:p>
              <a:r>
                <a:rPr lang="de-DE" sz="1200"/>
                <a:t> __ Mannschaft (en) </a:t>
              </a:r>
            </a:p>
            <a:p>
              <a:endParaRPr lang="de-DE" sz="1200"/>
            </a:p>
            <a:p>
              <a:r>
                <a:rPr lang="de-DE" sz="1200"/>
                <a:t> __ Mannschaft (en)</a:t>
              </a:r>
            </a:p>
          </p:txBody>
        </p:sp>
        <p:sp>
          <p:nvSpPr>
            <p:cNvPr id="5127" name="Text Box 7"/>
            <p:cNvSpPr txBox="1">
              <a:spLocks noChangeArrowheads="1"/>
            </p:cNvSpPr>
            <p:nvPr/>
          </p:nvSpPr>
          <p:spPr bwMode="auto">
            <a:xfrm>
              <a:off x="3274" y="2313"/>
              <a:ext cx="1239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de-DE" b="1" dirty="0"/>
                <a:t>für Samstag 6.7.</a:t>
              </a:r>
            </a:p>
          </p:txBody>
        </p:sp>
      </p:grpSp>
      <p:grpSp>
        <p:nvGrpSpPr>
          <p:cNvPr id="5128" name="Group 8"/>
          <p:cNvGrpSpPr>
            <a:grpSpLocks/>
          </p:cNvGrpSpPr>
          <p:nvPr/>
        </p:nvGrpSpPr>
        <p:grpSpPr bwMode="auto">
          <a:xfrm>
            <a:off x="3465513" y="2741613"/>
            <a:ext cx="2757487" cy="2922587"/>
            <a:chOff x="3111" y="2313"/>
            <a:chExt cx="1737" cy="1841"/>
          </a:xfrm>
        </p:grpSpPr>
        <p:sp>
          <p:nvSpPr>
            <p:cNvPr id="5129" name="Text Box 9"/>
            <p:cNvSpPr txBox="1">
              <a:spLocks noChangeArrowheads="1"/>
            </p:cNvSpPr>
            <p:nvPr/>
          </p:nvSpPr>
          <p:spPr bwMode="auto">
            <a:xfrm>
              <a:off x="3111" y="2544"/>
              <a:ext cx="729" cy="16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pPr algn="r"/>
              <a:endParaRPr lang="de-DE" sz="1200"/>
            </a:p>
            <a:p>
              <a:pPr algn="r"/>
              <a:r>
                <a:rPr lang="de-DE" sz="1200"/>
                <a:t>C-Jugend weibl.</a:t>
              </a:r>
            </a:p>
            <a:p>
              <a:pPr algn="r"/>
              <a:endParaRPr lang="de-DE" sz="1200"/>
            </a:p>
            <a:p>
              <a:pPr algn="r"/>
              <a:r>
                <a:rPr lang="de-DE" sz="1200"/>
                <a:t>C-Jugend männl.</a:t>
              </a:r>
            </a:p>
            <a:p>
              <a:pPr algn="r"/>
              <a:endParaRPr lang="de-DE" sz="1200"/>
            </a:p>
            <a:p>
              <a:pPr algn="r"/>
              <a:r>
                <a:rPr lang="de-DE" sz="1200"/>
                <a:t>D-Jugend weibl.</a:t>
              </a:r>
            </a:p>
            <a:p>
              <a:pPr algn="r"/>
              <a:endParaRPr lang="de-DE" sz="1200"/>
            </a:p>
            <a:p>
              <a:pPr algn="r"/>
              <a:r>
                <a:rPr lang="de-DE" sz="1200"/>
                <a:t>D-Jugend männl.</a:t>
              </a:r>
            </a:p>
            <a:p>
              <a:pPr algn="r"/>
              <a:r>
                <a:rPr lang="de-DE" sz="1200"/>
                <a:t> </a:t>
              </a:r>
            </a:p>
            <a:p>
              <a:pPr algn="r"/>
              <a:r>
                <a:rPr lang="de-DE" sz="1200"/>
                <a:t>E-Jugend weibl.</a:t>
              </a:r>
            </a:p>
            <a:p>
              <a:pPr algn="r"/>
              <a:endParaRPr lang="de-DE" sz="1200"/>
            </a:p>
            <a:p>
              <a:pPr algn="r"/>
              <a:r>
                <a:rPr lang="de-DE" sz="1200"/>
                <a:t>E-Jugend männl.</a:t>
              </a:r>
            </a:p>
            <a:p>
              <a:pPr algn="r"/>
              <a:endParaRPr lang="de-DE" sz="1200"/>
            </a:p>
            <a:p>
              <a:pPr algn="r"/>
              <a:r>
                <a:rPr lang="de-DE" sz="1200"/>
                <a:t>Minis / F-Jugend</a:t>
              </a:r>
            </a:p>
          </p:txBody>
        </p:sp>
        <p:sp>
          <p:nvSpPr>
            <p:cNvPr id="5130" name="Text Box 10"/>
            <p:cNvSpPr txBox="1">
              <a:spLocks noChangeArrowheads="1"/>
            </p:cNvSpPr>
            <p:nvPr/>
          </p:nvSpPr>
          <p:spPr bwMode="auto">
            <a:xfrm>
              <a:off x="3888" y="2544"/>
              <a:ext cx="960" cy="16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/>
            <a:p>
              <a:endParaRPr lang="de-DE" sz="1200"/>
            </a:p>
            <a:p>
              <a:r>
                <a:rPr lang="de-DE" sz="1200"/>
                <a:t>__ Mannschaft (en)</a:t>
              </a:r>
            </a:p>
            <a:p>
              <a:r>
                <a:rPr lang="de-DE" sz="1200"/>
                <a:t> </a:t>
              </a:r>
            </a:p>
            <a:p>
              <a:r>
                <a:rPr lang="de-DE" sz="1200"/>
                <a:t>__ Mannschaft (en)</a:t>
              </a:r>
            </a:p>
            <a:p>
              <a:endParaRPr lang="de-DE" sz="1200"/>
            </a:p>
            <a:p>
              <a:r>
                <a:rPr lang="de-DE" sz="1200"/>
                <a:t>__ Mannschaft (en) </a:t>
              </a:r>
            </a:p>
            <a:p>
              <a:endParaRPr lang="de-DE" sz="1200"/>
            </a:p>
            <a:p>
              <a:r>
                <a:rPr lang="de-DE" sz="1200"/>
                <a:t>__ Mannschaft (en)</a:t>
              </a:r>
            </a:p>
            <a:p>
              <a:endParaRPr lang="de-DE" sz="1200"/>
            </a:p>
            <a:p>
              <a:r>
                <a:rPr lang="de-DE" sz="1200"/>
                <a:t>__ Mannschaft (en) </a:t>
              </a:r>
            </a:p>
            <a:p>
              <a:endParaRPr lang="de-DE" sz="1200"/>
            </a:p>
            <a:p>
              <a:r>
                <a:rPr lang="de-DE" sz="1200"/>
                <a:t>__ Mannschaft (en)</a:t>
              </a:r>
            </a:p>
            <a:p>
              <a:endParaRPr lang="de-DE" sz="1200"/>
            </a:p>
            <a:p>
              <a:r>
                <a:rPr lang="de-DE" sz="1200"/>
                <a:t>__ Mannschaft (en)</a:t>
              </a:r>
            </a:p>
          </p:txBody>
        </p:sp>
        <p:sp>
          <p:nvSpPr>
            <p:cNvPr id="5131" name="Text Box 11"/>
            <p:cNvSpPr txBox="1">
              <a:spLocks noChangeArrowheads="1"/>
            </p:cNvSpPr>
            <p:nvPr/>
          </p:nvSpPr>
          <p:spPr bwMode="auto">
            <a:xfrm>
              <a:off x="3286" y="2313"/>
              <a:ext cx="1215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de-DE" b="1" dirty="0"/>
                <a:t>für Sonntag 7.7.</a:t>
              </a:r>
            </a:p>
          </p:txBody>
        </p:sp>
      </p:grpSp>
      <p:grpSp>
        <p:nvGrpSpPr>
          <p:cNvPr id="5132" name="Group 12"/>
          <p:cNvGrpSpPr>
            <a:grpSpLocks/>
          </p:cNvGrpSpPr>
          <p:nvPr/>
        </p:nvGrpSpPr>
        <p:grpSpPr bwMode="auto">
          <a:xfrm>
            <a:off x="6248400" y="3060700"/>
            <a:ext cx="3505200" cy="1600200"/>
            <a:chOff x="3792" y="1968"/>
            <a:chExt cx="2208" cy="1008"/>
          </a:xfrm>
        </p:grpSpPr>
        <p:sp>
          <p:nvSpPr>
            <p:cNvPr id="5133" name="Text Box 13"/>
            <p:cNvSpPr txBox="1">
              <a:spLocks noChangeArrowheads="1"/>
            </p:cNvSpPr>
            <p:nvPr/>
          </p:nvSpPr>
          <p:spPr bwMode="auto">
            <a:xfrm>
              <a:off x="3792" y="1968"/>
              <a:ext cx="2208" cy="1008"/>
            </a:xfrm>
            <a:prstGeom prst="rect">
              <a:avLst/>
            </a:prstGeom>
            <a:solidFill>
              <a:srgbClr val="FFFFFF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b">
              <a:spAutoFit/>
            </a:bodyPr>
            <a:lstStyle/>
            <a:p>
              <a:r>
                <a:rPr lang="de-DE" sz="1400"/>
                <a:t>Wir möchten an folgenden Tagen</a:t>
              </a:r>
            </a:p>
            <a:p>
              <a:r>
                <a:rPr lang="de-DE" sz="1400"/>
                <a:t>mit ___ Mannschaft (en) frühstücken</a:t>
              </a:r>
            </a:p>
            <a:p>
              <a:r>
                <a:rPr lang="de-DE" sz="1400"/>
                <a:t>Samstag		Sonntag</a:t>
              </a:r>
            </a:p>
            <a:p>
              <a:endParaRPr lang="de-DE" sz="1400"/>
            </a:p>
            <a:p>
              <a:r>
                <a:rPr lang="de-DE" sz="1400"/>
                <a:t>Wir zelten</a:t>
              </a:r>
            </a:p>
            <a:p>
              <a:r>
                <a:rPr lang="de-DE" sz="1400"/>
                <a:t>Freitag/Samstag</a:t>
              </a:r>
            </a:p>
            <a:p>
              <a:r>
                <a:rPr lang="de-DE" sz="1400"/>
                <a:t>Samstag/Sonntag</a:t>
              </a:r>
            </a:p>
          </p:txBody>
        </p:sp>
        <p:sp>
          <p:nvSpPr>
            <p:cNvPr id="5134" name="Rectangle 14"/>
            <p:cNvSpPr>
              <a:spLocks noChangeArrowheads="1"/>
            </p:cNvSpPr>
            <p:nvPr/>
          </p:nvSpPr>
          <p:spPr bwMode="auto">
            <a:xfrm>
              <a:off x="4343" y="2287"/>
              <a:ext cx="105" cy="113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5135" name="Rectangle 15"/>
            <p:cNvSpPr>
              <a:spLocks noChangeArrowheads="1"/>
            </p:cNvSpPr>
            <p:nvPr/>
          </p:nvSpPr>
          <p:spPr bwMode="auto">
            <a:xfrm>
              <a:off x="5472" y="2287"/>
              <a:ext cx="105" cy="113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5136" name="Rectangle 16"/>
            <p:cNvSpPr>
              <a:spLocks noChangeArrowheads="1"/>
            </p:cNvSpPr>
            <p:nvPr/>
          </p:nvSpPr>
          <p:spPr bwMode="auto">
            <a:xfrm>
              <a:off x="4804" y="2679"/>
              <a:ext cx="105" cy="113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5137" name="Rectangle 17"/>
            <p:cNvSpPr>
              <a:spLocks noChangeArrowheads="1"/>
            </p:cNvSpPr>
            <p:nvPr/>
          </p:nvSpPr>
          <p:spPr bwMode="auto">
            <a:xfrm>
              <a:off x="4804" y="2835"/>
              <a:ext cx="105" cy="113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</p:grpSp>
      <p:sp>
        <p:nvSpPr>
          <p:cNvPr id="5138" name="Rectangle 18"/>
          <p:cNvSpPr>
            <a:spLocks noChangeArrowheads="1"/>
          </p:cNvSpPr>
          <p:nvPr/>
        </p:nvSpPr>
        <p:spPr bwMode="auto">
          <a:xfrm>
            <a:off x="152400" y="4683040"/>
            <a:ext cx="1905000" cy="18466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pPr marL="342900" indent="-342900">
              <a:buSzPct val="125000"/>
              <a:buFont typeface="Wingdings" pitchFamily="2" charset="2"/>
              <a:buNone/>
            </a:pPr>
            <a:r>
              <a:rPr lang="de-DE" sz="1200" b="1" dirty="0">
                <a:solidFill>
                  <a:srgbClr val="000000"/>
                </a:solidFill>
              </a:rPr>
              <a:t>Anmeldungen</a:t>
            </a:r>
          </a:p>
          <a:p>
            <a:pPr marL="342900" indent="-342900">
              <a:buSzPct val="125000"/>
              <a:buFont typeface="Wingdings" pitchFamily="2" charset="2"/>
              <a:buNone/>
            </a:pPr>
            <a:r>
              <a:rPr lang="de-DE" sz="1200" b="1" dirty="0">
                <a:solidFill>
                  <a:srgbClr val="000000"/>
                </a:solidFill>
              </a:rPr>
              <a:t>per Post oder</a:t>
            </a:r>
          </a:p>
          <a:p>
            <a:pPr marL="342900" indent="-342900">
              <a:buSzPct val="125000"/>
              <a:buFont typeface="Wingdings" pitchFamily="2" charset="2"/>
              <a:buNone/>
            </a:pPr>
            <a:r>
              <a:rPr lang="de-DE" sz="1200" b="1" dirty="0">
                <a:solidFill>
                  <a:srgbClr val="000000"/>
                </a:solidFill>
              </a:rPr>
              <a:t>Formlos per </a:t>
            </a:r>
            <a:r>
              <a:rPr lang="de-DE" sz="1200" b="1" dirty="0" err="1">
                <a:solidFill>
                  <a:srgbClr val="000000"/>
                </a:solidFill>
              </a:rPr>
              <a:t>e-mail</a:t>
            </a:r>
            <a:r>
              <a:rPr lang="de-DE" sz="1200" b="1" dirty="0">
                <a:solidFill>
                  <a:srgbClr val="000000"/>
                </a:solidFill>
              </a:rPr>
              <a:t> an</a:t>
            </a:r>
          </a:p>
          <a:p>
            <a:pPr marL="342900" indent="-342900">
              <a:buSzPct val="125000"/>
              <a:buFont typeface="Wingdings" pitchFamily="2" charset="2"/>
              <a:buNone/>
            </a:pPr>
            <a:endParaRPr lang="de-DE" sz="1200" dirty="0"/>
          </a:p>
          <a:p>
            <a:pPr>
              <a:buSzPct val="125000"/>
              <a:buFont typeface="Wingdings" pitchFamily="2" charset="2"/>
              <a:buNone/>
            </a:pPr>
            <a:r>
              <a:rPr lang="de-DE" sz="1200" dirty="0"/>
              <a:t>Bastian Schubert</a:t>
            </a:r>
          </a:p>
          <a:p>
            <a:pPr>
              <a:buSzPct val="125000"/>
              <a:buFont typeface="Wingdings" pitchFamily="2" charset="2"/>
              <a:buNone/>
            </a:pPr>
            <a:r>
              <a:rPr lang="de-DE" sz="1200" dirty="0"/>
              <a:t>Wilhelmstraße 2</a:t>
            </a:r>
          </a:p>
          <a:p>
            <a:pPr>
              <a:buSzPct val="125000"/>
              <a:buFont typeface="Wingdings" pitchFamily="2" charset="2"/>
              <a:buNone/>
            </a:pPr>
            <a:r>
              <a:rPr lang="de-DE" sz="1200" dirty="0"/>
              <a:t>76456 Kuppenheim</a:t>
            </a:r>
          </a:p>
          <a:p>
            <a:pPr>
              <a:buSzPct val="125000"/>
              <a:buFont typeface="Wingdings" pitchFamily="2" charset="2"/>
              <a:buNone/>
            </a:pPr>
            <a:r>
              <a:rPr lang="de-DE" sz="1200" dirty="0"/>
              <a:t>Tel.: 015143216609</a:t>
            </a:r>
          </a:p>
          <a:p>
            <a:pPr>
              <a:buSzPct val="125000"/>
              <a:buFont typeface="Wingdings" pitchFamily="2" charset="2"/>
              <a:buNone/>
            </a:pPr>
            <a:endParaRPr lang="de-DE" sz="1200" dirty="0"/>
          </a:p>
          <a:p>
            <a:pPr marL="342900" indent="-342900">
              <a:buSzPct val="125000"/>
              <a:buFont typeface="Wingdings" pitchFamily="2" charset="2"/>
              <a:buNone/>
            </a:pPr>
            <a:r>
              <a:rPr lang="de-DE" sz="1200" b="1" dirty="0" err="1"/>
              <a:t>e-mail</a:t>
            </a:r>
            <a:r>
              <a:rPr lang="de-DE" sz="1200" b="1" dirty="0"/>
              <a:t>: </a:t>
            </a:r>
            <a:r>
              <a:rPr lang="de-DE" sz="1200" b="1" dirty="0">
                <a:hlinkClick r:id="rId2"/>
              </a:rPr>
              <a:t>turnier@sgmk.de</a:t>
            </a:r>
            <a:endParaRPr lang="de-DE" sz="1200" b="1" dirty="0">
              <a:solidFill>
                <a:srgbClr val="000000"/>
              </a:solidFill>
            </a:endParaRPr>
          </a:p>
        </p:txBody>
      </p:sp>
      <p:pic>
        <p:nvPicPr>
          <p:cNvPr id="5141" name="Picture 21" descr="11-01-16-HeinzvonHeidenlog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16057" y="6079594"/>
            <a:ext cx="2378075" cy="7127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142" name="Text Box 22"/>
          <p:cNvSpPr txBox="1">
            <a:spLocks noChangeArrowheads="1"/>
          </p:cNvSpPr>
          <p:nvPr/>
        </p:nvSpPr>
        <p:spPr bwMode="auto">
          <a:xfrm>
            <a:off x="6218238" y="4799013"/>
            <a:ext cx="3687762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de-DE" sz="1200"/>
              <a:t>Für die Minis bzw. F-Jugend bitte die ungefähre </a:t>
            </a:r>
          </a:p>
          <a:p>
            <a:r>
              <a:rPr lang="de-DE" sz="1200"/>
              <a:t>Spielstärke angeben.</a:t>
            </a:r>
          </a:p>
          <a:p>
            <a:r>
              <a:rPr lang="de-DE" sz="1200"/>
              <a:t>Helfen würde uns auch der Hinweis, ob es totale</a:t>
            </a:r>
          </a:p>
          <a:p>
            <a:r>
              <a:rPr lang="de-DE" sz="1200"/>
              <a:t>Anfänger sind, oder ob die Kinder schon etwas</a:t>
            </a:r>
          </a:p>
          <a:p>
            <a:r>
              <a:rPr lang="de-DE" sz="1200"/>
              <a:t>Erfahrung haben.</a:t>
            </a:r>
          </a:p>
          <a:p>
            <a:r>
              <a:rPr lang="de-DE" sz="1200"/>
              <a:t>Wir teilen die Mannschaften dann entsprechend ein.</a:t>
            </a:r>
          </a:p>
        </p:txBody>
      </p:sp>
      <p:pic>
        <p:nvPicPr>
          <p:cNvPr id="1026" name="Picture 2" descr="E:\_Handball\_Sportfest\_2014\sparkassenlogo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97037" y="6079594"/>
            <a:ext cx="2049455" cy="69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tandarddesign">
  <a:themeElements>
    <a:clrScheme name="Standarddesign 1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0000"/>
      </a:hlink>
      <a:folHlink>
        <a:srgbClr val="99CC00"/>
      </a:folHlink>
    </a:clrScheme>
    <a:fontScheme name="Standard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rd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00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582</Words>
  <Application>Microsoft Office PowerPoint</Application>
  <PresentationFormat>A4-Papier (210 x 297 mm)</PresentationFormat>
  <Paragraphs>187</Paragraphs>
  <Slides>3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3</vt:i4>
      </vt:variant>
    </vt:vector>
  </HeadingPairs>
  <TitlesOfParts>
    <vt:vector size="7" baseType="lpstr">
      <vt:lpstr>Arial</vt:lpstr>
      <vt:lpstr>Arial Black</vt:lpstr>
      <vt:lpstr>Wingdings</vt:lpstr>
      <vt:lpstr>Standarddesign</vt:lpstr>
      <vt:lpstr>PowerPoint-Präsentation</vt:lpstr>
      <vt:lpstr>PowerPoint-Präsentation</vt:lpstr>
      <vt:lpstr>PowerPoint-Präsentation</vt:lpstr>
    </vt:vector>
  </TitlesOfParts>
  <Company>76456 Kuppenheim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Joachim Kohrt</dc:creator>
  <cp:lastModifiedBy>Bastian Schubert</cp:lastModifiedBy>
  <cp:revision>74</cp:revision>
  <cp:lastPrinted>2014-02-01T09:25:52Z</cp:lastPrinted>
  <dcterms:created xsi:type="dcterms:W3CDTF">2011-01-15T17:08:25Z</dcterms:created>
  <dcterms:modified xsi:type="dcterms:W3CDTF">2019-02-17T19:15:04Z</dcterms:modified>
</cp:coreProperties>
</file>